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notesMasterIdLst>
    <p:notesMasterId r:id="rId13"/>
  </p:notesMasterIdLst>
  <p:sldIdLst>
    <p:sldId id="256" r:id="rId2"/>
    <p:sldId id="258" r:id="rId3"/>
    <p:sldId id="276" r:id="rId4"/>
    <p:sldId id="275" r:id="rId5"/>
    <p:sldId id="277" r:id="rId6"/>
    <p:sldId id="278" r:id="rId7"/>
    <p:sldId id="280" r:id="rId8"/>
    <p:sldId id="279" r:id="rId9"/>
    <p:sldId id="281" r:id="rId10"/>
    <p:sldId id="283" r:id="rId11"/>
    <p:sldId id="282" r:id="rId12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2400"/>
    <a:srgbClr val="66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6" d="100"/>
          <a:sy n="56" d="100"/>
        </p:scale>
        <p:origin x="-1014" y="-3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76D411-E256-4617-84F5-2E46FE3A55DF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A934CD-E4A0-4AB5-B0F3-5151DC9C353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934CD-E4A0-4AB5-B0F3-5151DC9C353D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934CD-E4A0-4AB5-B0F3-5151DC9C353D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2/3/2025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ru-RU" spc="-50" smtClean="0"/>
              <a:pPr marL="115570">
                <a:lnSpc>
                  <a:spcPts val="1240"/>
                </a:lnSpc>
              </a:pPr>
              <a:t>‹#›</a:t>
            </a:fld>
            <a:endParaRPr lang="ru-RU" spc="-5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2/3/2025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ru-RU" spc="-50" smtClean="0"/>
              <a:pPr marL="115570">
                <a:lnSpc>
                  <a:spcPts val="1240"/>
                </a:lnSpc>
              </a:pPr>
              <a:t>‹#›</a:t>
            </a:fld>
            <a:endParaRPr lang="ru-RU" spc="-50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5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5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2/3/2025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ru-RU" spc="-50" smtClean="0"/>
              <a:pPr marL="115570">
                <a:lnSpc>
                  <a:spcPts val="1240"/>
                </a:lnSpc>
              </a:pPr>
              <a:t>‹#›</a:t>
            </a:fld>
            <a:endParaRPr lang="ru-RU"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2/3/2025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ru-RU" spc="-50" smtClean="0"/>
              <a:pPr marL="115570">
                <a:lnSpc>
                  <a:spcPts val="1240"/>
                </a:lnSpc>
              </a:pPr>
              <a:t>‹#›</a:t>
            </a:fld>
            <a:endParaRPr lang="ru-RU"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2/3/2025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ru-RU" spc="-50" smtClean="0"/>
              <a:pPr marL="115570">
                <a:lnSpc>
                  <a:spcPts val="1240"/>
                </a:lnSpc>
              </a:pPr>
              <a:t>‹#›</a:t>
            </a:fld>
            <a:endParaRPr lang="ru-RU"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2/3/2025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ru-RU" spc="-50" smtClean="0"/>
              <a:pPr marL="115570">
                <a:lnSpc>
                  <a:spcPts val="1240"/>
                </a:lnSpc>
              </a:pPr>
              <a:t>‹#›</a:t>
            </a:fld>
            <a:endParaRPr lang="ru-RU"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2/3/2025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ru-RU" spc="-50" smtClean="0"/>
              <a:pPr marL="115570">
                <a:lnSpc>
                  <a:spcPts val="1240"/>
                </a:lnSpc>
              </a:pPr>
              <a:t>‹#›</a:t>
            </a:fld>
            <a:endParaRPr lang="ru-RU" spc="-5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2/3/2025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ru-RU" spc="-50" smtClean="0"/>
              <a:pPr marL="115570">
                <a:lnSpc>
                  <a:spcPts val="1240"/>
                </a:lnSpc>
              </a:pPr>
              <a:t>‹#›</a:t>
            </a:fld>
            <a:endParaRPr lang="ru-RU" spc="-5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2/3/2025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ru-RU" spc="-50" smtClean="0"/>
              <a:pPr marL="115570">
                <a:lnSpc>
                  <a:spcPts val="1240"/>
                </a:lnSpc>
              </a:pPr>
              <a:t>‹#›</a:t>
            </a:fld>
            <a:endParaRPr lang="ru-RU" spc="-50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2/3/2025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ru-RU" spc="-50" smtClean="0"/>
              <a:pPr marL="115570">
                <a:lnSpc>
                  <a:spcPts val="1240"/>
                </a:lnSpc>
              </a:pPr>
              <a:t>‹#›</a:t>
            </a:fld>
            <a:endParaRPr lang="ru-RU" spc="-5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2/3/2025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ru-RU" spc="-50" smtClean="0"/>
              <a:pPr marL="115570">
                <a:lnSpc>
                  <a:spcPts val="1240"/>
                </a:lnSpc>
              </a:pPr>
              <a:t>‹#›</a:t>
            </a:fld>
            <a:endParaRPr lang="ru-RU"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2/3/2025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115570">
              <a:lnSpc>
                <a:spcPts val="1240"/>
              </a:lnSpc>
            </a:pPr>
            <a:fld id="{81D60167-4931-47E6-BA6A-407CBD079E47}" type="slidenum">
              <a:rPr lang="ru-RU" spc="-50" smtClean="0"/>
              <a:pPr marL="115570">
                <a:lnSpc>
                  <a:spcPts val="1240"/>
                </a:lnSpc>
              </a:pPr>
              <a:t>‹#›</a:t>
            </a:fld>
            <a:endParaRPr lang="ru-RU"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83588" y="1509014"/>
            <a:ext cx="9070340" cy="28129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48130" marR="1539240" algn="ctr">
              <a:lnSpc>
                <a:spcPct val="130100"/>
              </a:lnSpc>
              <a:spcBef>
                <a:spcPts val="95"/>
              </a:spcBef>
            </a:pPr>
            <a:r>
              <a:rPr sz="2800" b="1" dirty="0" smtClean="0">
                <a:solidFill>
                  <a:srgbClr val="482400"/>
                </a:solidFill>
                <a:latin typeface="Times New Roman" pitchFamily="18" charset="0"/>
                <a:cs typeface="Times New Roman" pitchFamily="18" charset="0"/>
              </a:rPr>
              <a:t>МЕТОДИЧЕСК</a:t>
            </a:r>
            <a:r>
              <a:rPr lang="ru-RU" sz="2800" b="1" dirty="0" smtClean="0">
                <a:solidFill>
                  <a:srgbClr val="482400"/>
                </a:solidFill>
                <a:latin typeface="Times New Roman" pitchFamily="18" charset="0"/>
                <a:cs typeface="Times New Roman" pitchFamily="18" charset="0"/>
              </a:rPr>
              <a:t>АЯ КОПИЛКА НОВЫХ ФОРМ РАБОТ</a:t>
            </a:r>
            <a:br>
              <a:rPr lang="ru-RU" sz="2800" b="1" dirty="0" smtClean="0">
                <a:solidFill>
                  <a:srgbClr val="4824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482400"/>
                </a:solidFill>
                <a:latin typeface="Times New Roman" pitchFamily="18" charset="0"/>
                <a:cs typeface="Times New Roman" pitchFamily="18" charset="0"/>
              </a:rPr>
              <a:t> В УСЛОВИЯХ СОВРЕМЕННЫХ ВЫЗОВОВ ОБРАЗОВАНИЯ</a:t>
            </a:r>
            <a:br>
              <a:rPr lang="ru-RU" sz="2800" b="1" dirty="0" smtClean="0">
                <a:solidFill>
                  <a:srgbClr val="4824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4824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i="1" dirty="0" smtClean="0">
                <a:solidFill>
                  <a:srgbClr val="482400"/>
                </a:solidFill>
                <a:latin typeface="Times New Roman" pitchFamily="18" charset="0"/>
                <a:cs typeface="Times New Roman" pitchFamily="18" charset="0"/>
              </a:rPr>
              <a:t>ДАЙДЖЕСТ</a:t>
            </a:r>
            <a:r>
              <a:rPr lang="ru-RU" sz="2800" b="1" dirty="0" smtClean="0">
                <a:solidFill>
                  <a:srgbClr val="4824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sz="2800" b="1" dirty="0">
              <a:solidFill>
                <a:srgbClr val="4824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105400" y="4724400"/>
            <a:ext cx="68580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b="1" i="1" dirty="0" err="1" smtClean="0">
                <a:solidFill>
                  <a:srgbClr val="4824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Яруллина</a:t>
            </a:r>
            <a:r>
              <a:rPr lang="ru-RU" sz="2000" b="1" i="1" dirty="0" smtClean="0">
                <a:solidFill>
                  <a:srgbClr val="4824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Р.Г., старший методист                                     МКУ   «Управление образованием </a:t>
            </a:r>
            <a:r>
              <a:rPr lang="ru-RU" sz="2000" b="1" i="1" dirty="0" err="1" smtClean="0">
                <a:solidFill>
                  <a:srgbClr val="4824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Алькеевского</a:t>
            </a:r>
            <a:r>
              <a:rPr lang="ru-RU" sz="2000" b="1" i="1" dirty="0" smtClean="0">
                <a:solidFill>
                  <a:srgbClr val="4824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МР РТ»</a:t>
            </a:r>
            <a:endParaRPr sz="2000" i="1" dirty="0">
              <a:solidFill>
                <a:srgbClr val="4824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172190" y="6425882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3842" y="215265"/>
            <a:ext cx="11623358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algn="ctr">
              <a:lnSpc>
                <a:spcPct val="100000"/>
              </a:lnSpc>
              <a:spcBef>
                <a:spcPts val="100"/>
              </a:spcBef>
            </a:pPr>
            <a:r>
              <a:rPr lang="en-US" sz="2200" b="0" i="1" u="sng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</a:t>
            </a:r>
            <a:r>
              <a:rPr lang="ru-RU" sz="2200" b="0" i="1" u="sng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информационно-методической работы</a:t>
            </a:r>
            <a:endParaRPr lang="ru-RU" sz="2200" b="0" i="1" u="sng" dirty="0">
              <a:solidFill>
                <a:srgbClr val="66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50" dirty="0"/>
              <a:pPr marL="115570">
                <a:lnSpc>
                  <a:spcPts val="1240"/>
                </a:lnSpc>
              </a:pPr>
              <a:t>10</a:t>
            </a:fld>
            <a:endParaRPr spc="-50" dirty="0"/>
          </a:p>
        </p:txBody>
      </p:sp>
      <p:sp>
        <p:nvSpPr>
          <p:cNvPr id="6" name="object 4"/>
          <p:cNvSpPr txBox="1"/>
          <p:nvPr/>
        </p:nvSpPr>
        <p:spPr>
          <a:xfrm>
            <a:off x="685800" y="8763000"/>
            <a:ext cx="10976609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Постконкурсное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профессиональное продвижение победителей.</a:t>
            </a: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риверсивное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наставничество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раиса\Downloads\1738397348663.jpg"/>
          <p:cNvPicPr>
            <a:picLocks noChangeAspect="1" noChangeArrowheads="1"/>
          </p:cNvPicPr>
          <p:nvPr/>
        </p:nvPicPr>
        <p:blipFill>
          <a:blip r:embed="rId3" cstate="print">
            <a:lum bright="2000" contrast="3000"/>
          </a:blip>
          <a:srcRect/>
          <a:stretch>
            <a:fillRect/>
          </a:stretch>
        </p:blipFill>
        <p:spPr bwMode="auto">
          <a:xfrm>
            <a:off x="9667900" y="714356"/>
            <a:ext cx="2290260" cy="29852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C:\Users\раиса\Desktop\Публикация1.jpg"/>
          <p:cNvPicPr>
            <a:picLocks noChangeAspect="1" noChangeArrowheads="1"/>
          </p:cNvPicPr>
          <p:nvPr/>
        </p:nvPicPr>
        <p:blipFill>
          <a:blip r:embed="rId4"/>
          <a:srcRect l="27623" t="18518" r="21431" b="40739"/>
          <a:stretch>
            <a:fillRect/>
          </a:stretch>
        </p:blipFill>
        <p:spPr bwMode="auto">
          <a:xfrm>
            <a:off x="7365358" y="1428736"/>
            <a:ext cx="2167166" cy="24506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C:\Users\раиса\Downloads\173839962199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9588" y="4090963"/>
            <a:ext cx="3571900" cy="2428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9" name="Picture 5" descr="C:\Users\раиса\Downloads\173839962198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24430" y="4143380"/>
            <a:ext cx="1599971" cy="22201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Picture 2" descr="C:\Users\раиса\Downloads\1738401589292.jpg"/>
          <p:cNvPicPr>
            <a:picLocks noChangeAspect="1" noChangeArrowheads="1"/>
          </p:cNvPicPr>
          <p:nvPr/>
        </p:nvPicPr>
        <p:blipFill>
          <a:blip r:embed="rId7" cstate="print">
            <a:lum bright="4000"/>
          </a:blip>
          <a:srcRect/>
          <a:stretch>
            <a:fillRect/>
          </a:stretch>
        </p:blipFill>
        <p:spPr bwMode="auto">
          <a:xfrm>
            <a:off x="7596198" y="4357694"/>
            <a:ext cx="3091691" cy="21431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Блок-схема: альтернативный процесс 10"/>
          <p:cNvSpPr/>
          <p:nvPr/>
        </p:nvSpPr>
        <p:spPr>
          <a:xfrm>
            <a:off x="380960" y="785794"/>
            <a:ext cx="6643734" cy="3214710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482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bject 4"/>
          <p:cNvSpPr txBox="1"/>
          <p:nvPr/>
        </p:nvSpPr>
        <p:spPr>
          <a:xfrm>
            <a:off x="523836" y="928670"/>
            <a:ext cx="6357982" cy="3123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-Разработка памяток и рекомендаций по проведению анализов педагогической и управленческой деятельности по различным направлениям</a:t>
            </a: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-Освещение деятельности  педагогов в СМИ</a:t>
            </a: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Вебинары</a:t>
            </a:r>
            <a:r>
              <a:rPr lang="ru-RU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онлайн-семинары</a:t>
            </a:r>
            <a:endParaRPr lang="ru-RU" sz="2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-Опросы в </a:t>
            </a:r>
            <a:r>
              <a:rPr lang="ru-RU" sz="2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Яндекс</a:t>
            </a:r>
            <a:r>
              <a:rPr lang="ru-RU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Чате для сбора обратной связи</a:t>
            </a:r>
            <a:r>
              <a:rPr lang="ru-RU" sz="2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банков программ, авторских разработок</a:t>
            </a: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937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альтернативный процесс 5"/>
          <p:cNvSpPr/>
          <p:nvPr/>
        </p:nvSpPr>
        <p:spPr>
          <a:xfrm>
            <a:off x="380960" y="285728"/>
            <a:ext cx="11287204" cy="6286544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482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588" y="500042"/>
            <a:ext cx="10426385" cy="58697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240693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600" y="361696"/>
            <a:ext cx="11049000" cy="511036"/>
          </a:xfrm>
          <a:prstGeom prst="rect">
            <a:avLst/>
          </a:prstGeom>
        </p:spPr>
        <p:txBody>
          <a:bodyPr vert="horz" wrap="square" lIns="0" tIns="140334" rIns="0" bIns="0" rtlCol="0">
            <a:spAutoFit/>
          </a:bodyPr>
          <a:lstStyle/>
          <a:p>
            <a:pPr marL="191135">
              <a:lnSpc>
                <a:spcPct val="100000"/>
              </a:lnSpc>
              <a:spcBef>
                <a:spcPts val="100"/>
              </a:spcBef>
            </a:pPr>
            <a:r>
              <a:rPr lang="ru-RU" sz="2400" dirty="0" smtClean="0">
                <a:solidFill>
                  <a:srgbClr val="4824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м</a:t>
            </a:r>
            <a:r>
              <a:rPr sz="2400" spc="-20" dirty="0" err="1" smtClean="0">
                <a:solidFill>
                  <a:srgbClr val="4824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етодическо</a:t>
            </a:r>
            <a:r>
              <a:rPr lang="ru-RU" sz="2400" spc="-20" dirty="0" smtClean="0">
                <a:solidFill>
                  <a:srgbClr val="4824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 работы представлены группами по их основной цели:</a:t>
            </a:r>
            <a:endParaRPr sz="2400" dirty="0">
              <a:solidFill>
                <a:srgbClr val="4824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50" dirty="0"/>
              <a:pPr marL="115570">
                <a:lnSpc>
                  <a:spcPts val="1240"/>
                </a:lnSpc>
              </a:pPr>
              <a:t>2</a:t>
            </a:fld>
            <a:endParaRPr spc="-50" dirty="0"/>
          </a:p>
        </p:txBody>
      </p:sp>
      <p:pic>
        <p:nvPicPr>
          <p:cNvPr id="5" name="object 5"/>
          <p:cNvPicPr/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523968" y="1214422"/>
            <a:ext cx="8454391" cy="1475740"/>
          </a:xfrm>
          <a:prstGeom prst="flowChartAlternateProcess">
            <a:avLst/>
          </a:prstGeom>
          <a:solidFill>
            <a:srgbClr val="482400"/>
          </a:solidFill>
        </p:spPr>
      </p:pic>
      <p:sp>
        <p:nvSpPr>
          <p:cNvPr id="6" name="object 6"/>
          <p:cNvSpPr txBox="1"/>
          <p:nvPr/>
        </p:nvSpPr>
        <p:spPr>
          <a:xfrm>
            <a:off x="1666844" y="1571612"/>
            <a:ext cx="815340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400" b="1" spc="-20" dirty="0" smtClean="0">
                <a:solidFill>
                  <a:srgbClr val="4824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квалификации профессионального мастерства педагогических и руководящих работников школы</a:t>
            </a:r>
            <a:endParaRPr sz="2400" b="1" dirty="0">
              <a:solidFill>
                <a:srgbClr val="4824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03667" y="2960710"/>
            <a:ext cx="8534400" cy="144780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595406" y="3286124"/>
            <a:ext cx="800189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400" b="1" spc="-10" dirty="0" smtClean="0">
                <a:solidFill>
                  <a:srgbClr val="4824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Обобщение, представление и распространение опыта инновационной деятельности</a:t>
            </a:r>
            <a:endParaRPr sz="2400" b="1" dirty="0">
              <a:solidFill>
                <a:srgbClr val="4824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object 13"/>
          <p:cNvPicPr/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71600" y="4648200"/>
            <a:ext cx="8610600" cy="1333754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2095472" y="5072074"/>
            <a:ext cx="7105015" cy="329897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 marR="5080" algn="ctr">
              <a:lnSpc>
                <a:spcPts val="2080"/>
              </a:lnSpc>
              <a:spcBef>
                <a:spcPts val="434"/>
              </a:spcBef>
            </a:pPr>
            <a:r>
              <a:rPr lang="ru-RU" sz="2400" b="1" spc="-10" dirty="0" smtClean="0">
                <a:solidFill>
                  <a:srgbClr val="4824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информационно-методической работы</a:t>
            </a:r>
            <a:endParaRPr sz="2400" b="1" dirty="0">
              <a:solidFill>
                <a:srgbClr val="4824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2400" y="215265"/>
            <a:ext cx="11734800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algn="ctr">
              <a:lnSpc>
                <a:spcPct val="100000"/>
              </a:lnSpc>
              <a:spcBef>
                <a:spcPts val="100"/>
              </a:spcBef>
            </a:pPr>
            <a:r>
              <a:rPr lang="en-US" sz="2200" b="0" i="1" u="sng" dirty="0" smtClean="0">
                <a:solidFill>
                  <a:srgbClr val="4824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</a:t>
            </a:r>
            <a:r>
              <a:rPr lang="ru-RU" sz="2200" b="0" i="1" u="sng" dirty="0" smtClean="0">
                <a:solidFill>
                  <a:srgbClr val="4824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2200" b="0" i="1" u="sng" dirty="0">
                <a:solidFill>
                  <a:srgbClr val="4824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квалификации профессионального мастерства педагогических </a:t>
            </a:r>
            <a:r>
              <a:rPr lang="ru-RU" sz="2200" b="0" i="1" u="sng" dirty="0" smtClean="0">
                <a:solidFill>
                  <a:srgbClr val="4824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1" u="sng" dirty="0">
                <a:solidFill>
                  <a:srgbClr val="4824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школы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50" dirty="0"/>
              <a:pPr marL="115570">
                <a:lnSpc>
                  <a:spcPts val="1240"/>
                </a:lnSpc>
              </a:pPr>
              <a:t>3</a:t>
            </a:fld>
            <a:endParaRPr spc="-50" dirty="0"/>
          </a:p>
        </p:txBody>
      </p:sp>
      <p:sp>
        <p:nvSpPr>
          <p:cNvPr id="6" name="object 4"/>
          <p:cNvSpPr txBox="1"/>
          <p:nvPr/>
        </p:nvSpPr>
        <p:spPr>
          <a:xfrm>
            <a:off x="452398" y="3429000"/>
            <a:ext cx="11279227" cy="14978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Посткурсовое сопровождение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педагогов:</a:t>
            </a: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-Мастер-классы и практические занятия. </a:t>
            </a:r>
            <a:endParaRPr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454" y="2285992"/>
            <a:ext cx="2000265" cy="15001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166" t="21111" r="4167"/>
          <a:stretch/>
        </p:blipFill>
        <p:spPr>
          <a:xfrm>
            <a:off x="9525024" y="5188590"/>
            <a:ext cx="2214578" cy="16044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AutoShape 2" descr="blob:https://web.whatsapp.com/d999547d-ad9b-4053-8cd2-6310da073c0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" name="AutoShape 4" descr="blob:https://web.whatsapp.com/d999547d-ad9b-4053-8cd2-6310da073c0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245"/>
          <a:stretch/>
        </p:blipFill>
        <p:spPr>
          <a:xfrm>
            <a:off x="8024826" y="642918"/>
            <a:ext cx="2270050" cy="15716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3674"/>
          <a:stretch/>
        </p:blipFill>
        <p:spPr>
          <a:xfrm>
            <a:off x="9024958" y="3857628"/>
            <a:ext cx="2000264" cy="12950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Блок-схема: альтернативный процесс 11"/>
          <p:cNvSpPr/>
          <p:nvPr/>
        </p:nvSpPr>
        <p:spPr>
          <a:xfrm>
            <a:off x="380960" y="642918"/>
            <a:ext cx="7572428" cy="571504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482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1.Посткурсовое сопровождение педагогов:</a:t>
            </a: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380960" y="1428736"/>
            <a:ext cx="7572428" cy="1143008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482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помощь педагогам в применении новых знаний, навыков и методов, полученных во время обучения, в реальной учебно-воспитательной 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309522" y="2714620"/>
            <a:ext cx="7715304" cy="3857652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482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-Площадки общения «Профессиональный диалог» на следующие темы:</a:t>
            </a: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«Реализация требований обновленных ФГОС ООО, СОО»,  </a:t>
            </a: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«Формирование и оценка функциональной грамотности школьников», </a:t>
            </a: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Межпредметные</a:t>
            </a:r>
            <a:r>
              <a:rPr lang="ru-RU" sz="2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 как инструмент формирования </a:t>
            </a:r>
            <a:r>
              <a:rPr lang="ru-RU" sz="20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метапредметных</a:t>
            </a:r>
            <a:r>
              <a:rPr lang="ru-RU" sz="2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особенностей обучающихся». </a:t>
            </a: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000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-Консультации (индивидуальные и групповые)</a:t>
            </a: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-Открытые уроки и обратная связь с наставниками. </a:t>
            </a:r>
          </a:p>
        </p:txBody>
      </p:sp>
    </p:spTree>
    <p:extLst>
      <p:ext uri="{BB962C8B-B14F-4D97-AF65-F5344CB8AC3E}">
        <p14:creationId xmlns="" xmlns:p14="http://schemas.microsoft.com/office/powerpoint/2010/main" val="497127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3842" y="215265"/>
            <a:ext cx="11623358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algn="ctr">
              <a:lnSpc>
                <a:spcPct val="100000"/>
              </a:lnSpc>
              <a:spcBef>
                <a:spcPts val="100"/>
              </a:spcBef>
            </a:pPr>
            <a:r>
              <a:rPr lang="en-US" sz="2200" b="0" i="1" u="sng" dirty="0" smtClean="0">
                <a:solidFill>
                  <a:srgbClr val="4824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</a:t>
            </a:r>
            <a:r>
              <a:rPr lang="ru-RU" sz="2200" b="0" i="1" u="sng" dirty="0" smtClean="0">
                <a:solidFill>
                  <a:srgbClr val="4824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2200" b="0" i="1" u="sng" dirty="0">
                <a:solidFill>
                  <a:srgbClr val="4824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квалификации профессионального мастерства </a:t>
            </a:r>
            <a:r>
              <a:rPr lang="ru-RU" sz="2200" b="0" i="1" u="sng" dirty="0" smtClean="0">
                <a:solidFill>
                  <a:srgbClr val="4824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</a:t>
            </a:r>
            <a:r>
              <a:rPr lang="ru-RU" sz="2200" b="0" i="1" u="sng" dirty="0" smtClean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endParaRPr lang="ru-RU" sz="2200" b="0" i="1" u="sng" dirty="0">
              <a:solidFill>
                <a:srgbClr val="001F5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50" dirty="0"/>
              <a:pPr marL="115570">
                <a:lnSpc>
                  <a:spcPts val="1240"/>
                </a:lnSpc>
              </a:pPr>
              <a:t>4</a:t>
            </a:fld>
            <a:endParaRPr spc="-50" dirty="0"/>
          </a:p>
        </p:txBody>
      </p:sp>
      <p:sp>
        <p:nvSpPr>
          <p:cNvPr id="6" name="object 4"/>
          <p:cNvSpPr txBox="1"/>
          <p:nvPr/>
        </p:nvSpPr>
        <p:spPr>
          <a:xfrm>
            <a:off x="685800" y="8763000"/>
            <a:ext cx="10976609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Постконкурсное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профессиональное продвижение победителей.</a:t>
            </a: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риверсивное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наставничество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52" y="2357431"/>
            <a:ext cx="2571768" cy="18656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96330" y="5106007"/>
            <a:ext cx="2857520" cy="16091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12" t="11111"/>
          <a:stretch/>
        </p:blipFill>
        <p:spPr>
          <a:xfrm>
            <a:off x="9382148" y="714356"/>
            <a:ext cx="2000264" cy="2397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8398"/>
          <a:stretch/>
        </p:blipFill>
        <p:spPr>
          <a:xfrm>
            <a:off x="5667372" y="5072074"/>
            <a:ext cx="2662343" cy="16293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Блок-схема: альтернативный процесс 11"/>
          <p:cNvSpPr/>
          <p:nvPr/>
        </p:nvSpPr>
        <p:spPr>
          <a:xfrm>
            <a:off x="380960" y="571480"/>
            <a:ext cx="8143932" cy="571504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482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2.Методическое сопровождение педагогов-конкурсантов </a:t>
            </a: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380960" y="1142984"/>
            <a:ext cx="7572428" cy="1143008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482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педагогам в подготовке к участию в конкурсах, развитии их профессиональных навыков и уверенности в своих силах</a:t>
            </a:r>
            <a:endParaRPr lang="ru-RU" sz="2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309522" y="2357430"/>
            <a:ext cx="5857916" cy="1928826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482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Постоянная дистанционная консультация                                                       «Конкурсное движение, как условие                                     профессионального роста педагога»</a:t>
            </a: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-Временные рабочие группы</a:t>
            </a: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-Мастер-классы и тренинги. </a:t>
            </a: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-Обратная связь и рецензирование. </a:t>
            </a: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309522" y="4429132"/>
            <a:ext cx="11430080" cy="500066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482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Постконкурсное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профессиональное продвижение педагогов-победителей</a:t>
            </a: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452398" y="5143512"/>
            <a:ext cx="5000660" cy="1500198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482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поощрение педагогов и мотивация их к дальнейшему развитию и улучшению учебно-воспитательной практики</a:t>
            </a:r>
          </a:p>
          <a:p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Реверсивное наставничество</a:t>
            </a: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985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3842" y="215265"/>
            <a:ext cx="11623358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algn="ctr">
              <a:lnSpc>
                <a:spcPct val="100000"/>
              </a:lnSpc>
              <a:spcBef>
                <a:spcPts val="100"/>
              </a:spcBef>
            </a:pPr>
            <a:r>
              <a:rPr lang="en-US" sz="2200" b="0" i="1" u="sng" dirty="0" smtClean="0">
                <a:solidFill>
                  <a:srgbClr val="4824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</a:t>
            </a:r>
            <a:r>
              <a:rPr lang="ru-RU" sz="2200" b="0" i="1" u="sng" dirty="0" smtClean="0">
                <a:solidFill>
                  <a:srgbClr val="4824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2200" b="0" i="1" u="sng" dirty="0">
                <a:solidFill>
                  <a:srgbClr val="4824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квалификации профессионального мастерства </a:t>
            </a:r>
            <a:r>
              <a:rPr lang="ru-RU" sz="2200" b="0" i="1" u="sng" dirty="0" smtClean="0">
                <a:solidFill>
                  <a:srgbClr val="4824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</a:t>
            </a:r>
            <a:endParaRPr lang="ru-RU" sz="2200" b="0" i="1" u="sng" dirty="0">
              <a:solidFill>
                <a:srgbClr val="4824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50" dirty="0"/>
              <a:pPr marL="115570">
                <a:lnSpc>
                  <a:spcPts val="1240"/>
                </a:lnSpc>
              </a:pPr>
              <a:t>5</a:t>
            </a:fld>
            <a:endParaRPr spc="-5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5555" b="12222"/>
          <a:stretch/>
        </p:blipFill>
        <p:spPr>
          <a:xfrm>
            <a:off x="9024958" y="2571744"/>
            <a:ext cx="2166588" cy="2000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object 4"/>
          <p:cNvSpPr txBox="1"/>
          <p:nvPr/>
        </p:nvSpPr>
        <p:spPr>
          <a:xfrm>
            <a:off x="-762048" y="4214818"/>
            <a:ext cx="7231275" cy="22570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330"/>
              </a:spcBef>
              <a:buClr>
                <a:srgbClr val="C00000"/>
              </a:buClr>
            </a:pPr>
            <a:endParaRPr sz="2400" dirty="0">
              <a:latin typeface="Arial"/>
              <a:cs typeface="Arial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295" r="16335"/>
          <a:stretch/>
        </p:blipFill>
        <p:spPr>
          <a:xfrm>
            <a:off x="8667768" y="4857760"/>
            <a:ext cx="3096344" cy="17533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586" y="714356"/>
            <a:ext cx="2380857" cy="17856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Блок-схема: альтернативный процесс 12"/>
          <p:cNvSpPr/>
          <p:nvPr/>
        </p:nvSpPr>
        <p:spPr>
          <a:xfrm>
            <a:off x="523836" y="642918"/>
            <a:ext cx="7858180" cy="571504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482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4.Менторинг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стороны наставников: </a:t>
            </a: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523836" y="1285860"/>
            <a:ext cx="7858180" cy="1000132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482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помощь педагогам в улучшение работы,  развитие профессиональных навыков и достижение лучших результатов</a:t>
            </a:r>
            <a:r>
              <a:rPr lang="ru-RU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8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452398" y="2428868"/>
            <a:ext cx="7929618" cy="1357322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482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Руководители районных методических объединений учителей-предметников. </a:t>
            </a: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-Руководители творческих, проблемных  групп, экспертных комиссий:</a:t>
            </a:r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380960" y="4071942"/>
            <a:ext cx="8001056" cy="2643206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482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оценки образовательных результатов, подготовка к ЕГЭ и ОГЭ»</a:t>
            </a: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-«Формирование функциональной грамотности школьников»</a:t>
            </a: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-«Цифровая образовательная среда»</a:t>
            </a: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-«Экспертные комиссии по проверке муниципальных предметных конкурсов, олимпиад, сочинений, перепроверки ВПР»</a:t>
            </a: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-«Работа с одаренными детьми, подготовка к предметным олимпиадам» </a:t>
            </a:r>
          </a:p>
        </p:txBody>
      </p:sp>
    </p:spTree>
    <p:extLst>
      <p:ext uri="{BB962C8B-B14F-4D97-AF65-F5344CB8AC3E}">
        <p14:creationId xmlns="" xmlns:p14="http://schemas.microsoft.com/office/powerpoint/2010/main" val="319067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3842" y="215265"/>
            <a:ext cx="11623358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algn="ctr">
              <a:lnSpc>
                <a:spcPct val="100000"/>
              </a:lnSpc>
              <a:spcBef>
                <a:spcPts val="100"/>
              </a:spcBef>
            </a:pPr>
            <a:r>
              <a:rPr lang="en-US" sz="2200" b="0" i="1" u="sng" dirty="0" smtClean="0">
                <a:solidFill>
                  <a:srgbClr val="4824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</a:t>
            </a:r>
            <a:r>
              <a:rPr lang="ru-RU" sz="2200" b="0" i="1" u="sng" dirty="0" smtClean="0">
                <a:solidFill>
                  <a:srgbClr val="4824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2200" b="0" i="1" u="sng" dirty="0">
                <a:solidFill>
                  <a:srgbClr val="4824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квалификации профессионального мастерства </a:t>
            </a:r>
            <a:r>
              <a:rPr lang="ru-RU" sz="2200" b="0" i="1" u="sng" dirty="0" smtClean="0">
                <a:solidFill>
                  <a:srgbClr val="4824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</a:t>
            </a:r>
            <a:endParaRPr lang="ru-RU" sz="2200" b="0" i="1" u="sng" dirty="0">
              <a:solidFill>
                <a:srgbClr val="4824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50" dirty="0"/>
              <a:pPr marL="115570">
                <a:lnSpc>
                  <a:spcPts val="1240"/>
                </a:lnSpc>
              </a:pPr>
              <a:t>6</a:t>
            </a:fld>
            <a:endParaRPr spc="-50" dirty="0"/>
          </a:p>
        </p:txBody>
      </p:sp>
      <p:sp>
        <p:nvSpPr>
          <p:cNvPr id="6" name="object 4"/>
          <p:cNvSpPr txBox="1"/>
          <p:nvPr/>
        </p:nvSpPr>
        <p:spPr>
          <a:xfrm>
            <a:off x="685800" y="8763000"/>
            <a:ext cx="10976609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Постконкурсное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профессиональное продвижение победителей.</a:t>
            </a: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риверсивное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наставничество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3520" y="2214554"/>
            <a:ext cx="2386531" cy="1403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9791"/>
          <a:stretch>
            <a:fillRect/>
          </a:stretch>
        </p:blipFill>
        <p:spPr>
          <a:xfrm>
            <a:off x="9310710" y="5143512"/>
            <a:ext cx="2595538" cy="1538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579" y="3643315"/>
            <a:ext cx="1704770" cy="15001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791" t="8000" r="8657"/>
          <a:stretch/>
        </p:blipFill>
        <p:spPr>
          <a:xfrm>
            <a:off x="9596462" y="642918"/>
            <a:ext cx="2277186" cy="15001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Блок-схема: альтернативный процесс 12"/>
          <p:cNvSpPr/>
          <p:nvPr/>
        </p:nvSpPr>
        <p:spPr>
          <a:xfrm>
            <a:off x="452398" y="642918"/>
            <a:ext cx="8072494" cy="571504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482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5.Методические десанты» на базе 9 школ «Точек Роста»</a:t>
            </a: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452398" y="1285860"/>
            <a:ext cx="7929618" cy="1000132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482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организация </a:t>
            </a:r>
            <a:r>
              <a:rPr lang="ru-RU" sz="2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взаимообучения</a:t>
            </a:r>
            <a:r>
              <a:rPr lang="ru-RU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других педагогов с демонстрацией  и использованием современных оборудований школ-Центров Точек Роста. </a:t>
            </a:r>
            <a:endParaRPr lang="ru-RU" sz="2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452398" y="2428868"/>
            <a:ext cx="7643866" cy="2143140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482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6.Совместные обучающие семинары и конференции с ИРО РТ:</a:t>
            </a: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«Качество образования в школе. Проблемы, решения, практика управления»-17.05.2024 </a:t>
            </a: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«Система оценки результатов обучения в начальной школе в соответствии с ФГОС НОО»-7.11.2024 </a:t>
            </a: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380960" y="4714884"/>
            <a:ext cx="7715304" cy="1714512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482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практические семинары и конференции с ЦСГО:</a:t>
            </a: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«Единое образовательное пространство с условиях муниципалитета»-21.11.2023 г.</a:t>
            </a:r>
            <a:endParaRPr 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9295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3842" y="215265"/>
            <a:ext cx="11623358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algn="ctr">
              <a:lnSpc>
                <a:spcPct val="100000"/>
              </a:lnSpc>
              <a:spcBef>
                <a:spcPts val="100"/>
              </a:spcBef>
            </a:pPr>
            <a:r>
              <a:rPr lang="en-US" sz="2200" b="0" i="1" u="sng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</a:t>
            </a:r>
            <a:r>
              <a:rPr lang="ru-RU" sz="2200" b="0" i="1" u="sng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Обобщение, представление и распространение инновационной деятельности педагогов</a:t>
            </a:r>
            <a:endParaRPr lang="ru-RU" sz="2200" b="0" i="1" u="sng" dirty="0">
              <a:solidFill>
                <a:srgbClr val="66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50" dirty="0"/>
              <a:pPr marL="115570">
                <a:lnSpc>
                  <a:spcPts val="1240"/>
                </a:lnSpc>
              </a:pPr>
              <a:t>7</a:t>
            </a:fld>
            <a:endParaRPr spc="-5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5966"/>
          <a:stretch/>
        </p:blipFill>
        <p:spPr>
          <a:xfrm>
            <a:off x="235744" y="4222165"/>
            <a:ext cx="3359926" cy="21176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43" y="1079307"/>
            <a:ext cx="3403266" cy="21957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7718"/>
          <a:stretch/>
        </p:blipFill>
        <p:spPr>
          <a:xfrm>
            <a:off x="8239140" y="1079306"/>
            <a:ext cx="3681302" cy="22439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612" y="1142984"/>
            <a:ext cx="3535400" cy="21382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5555" r="12778" b="11111"/>
          <a:stretch/>
        </p:blipFill>
        <p:spPr>
          <a:xfrm>
            <a:off x="8467945" y="4286256"/>
            <a:ext cx="3294764" cy="23199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object 4"/>
          <p:cNvSpPr txBox="1"/>
          <p:nvPr/>
        </p:nvSpPr>
        <p:spPr>
          <a:xfrm>
            <a:off x="2524100" y="5429264"/>
            <a:ext cx="11223784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1381092" y="571480"/>
            <a:ext cx="9572692" cy="428628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482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ctr">
              <a:spcBef>
                <a:spcPts val="100"/>
              </a:spcBef>
              <a:tabLst>
                <a:tab pos="349885" algn="l"/>
              </a:tabLst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Муниципальный проект «Великий Учитель вдохновляет»</a:t>
            </a: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Блок-схема: альтернативный процесс 16"/>
          <p:cNvSpPr/>
          <p:nvPr/>
        </p:nvSpPr>
        <p:spPr>
          <a:xfrm>
            <a:off x="238084" y="3357562"/>
            <a:ext cx="3667108" cy="785818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482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Блок-схема: альтернативный процесс 17"/>
          <p:cNvSpPr/>
          <p:nvPr/>
        </p:nvSpPr>
        <p:spPr>
          <a:xfrm>
            <a:off x="8096264" y="3357562"/>
            <a:ext cx="3929090" cy="785818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482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Блок-схема: альтернативный процесс 18"/>
          <p:cNvSpPr/>
          <p:nvPr/>
        </p:nvSpPr>
        <p:spPr>
          <a:xfrm>
            <a:off x="4167174" y="3357562"/>
            <a:ext cx="3667108" cy="785818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482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Блок-схема: альтернативный процесс 19"/>
          <p:cNvSpPr/>
          <p:nvPr/>
        </p:nvSpPr>
        <p:spPr>
          <a:xfrm>
            <a:off x="4238612" y="4714884"/>
            <a:ext cx="3667108" cy="1428760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482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object 4"/>
          <p:cNvSpPr txBox="1"/>
          <p:nvPr/>
        </p:nvSpPr>
        <p:spPr>
          <a:xfrm>
            <a:off x="309522" y="3357562"/>
            <a:ext cx="3611605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  <a:tabLst>
                <a:tab pos="349885" algn="l"/>
              </a:tabLst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 «Первый Учитель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       памяти учителя начальных классов </a:t>
            </a:r>
            <a:r>
              <a:rPr lang="ru-RU" sz="1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Муртазиной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В.М.</a:t>
            </a:r>
          </a:p>
        </p:txBody>
      </p:sp>
      <p:sp>
        <p:nvSpPr>
          <p:cNvPr id="24" name="object 4"/>
          <p:cNvSpPr txBox="1"/>
          <p:nvPr/>
        </p:nvSpPr>
        <p:spPr>
          <a:xfrm>
            <a:off x="3952860" y="3500438"/>
            <a:ext cx="4275112" cy="5180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  <a:tabLst>
                <a:tab pos="349885" algn="l"/>
              </a:tabLst>
            </a:pP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«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Мозаика </a:t>
            </a:r>
            <a:r>
              <a:rPr lang="ru-RU" sz="1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видеоуроков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</a:t>
            </a:r>
          </a:p>
          <a:p>
            <a:pPr marL="12700" algn="ctr">
              <a:spcBef>
                <a:spcPts val="100"/>
              </a:spcBef>
              <a:tabLst>
                <a:tab pos="349885" algn="l"/>
              </a:tabLst>
            </a:pP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памяти </a:t>
            </a:r>
            <a:r>
              <a:rPr lang="ru-RU" sz="1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Гатиной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Р.Н.</a:t>
            </a:r>
          </a:p>
        </p:txBody>
      </p:sp>
      <p:sp>
        <p:nvSpPr>
          <p:cNvPr id="26" name="object 4"/>
          <p:cNvSpPr txBox="1"/>
          <p:nvPr/>
        </p:nvSpPr>
        <p:spPr>
          <a:xfrm>
            <a:off x="7916888" y="3500438"/>
            <a:ext cx="4275112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  <a:tabLst>
                <a:tab pos="349885" algn="l"/>
              </a:tabLst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педагогов «Золотые руки-     золотое сердце», памяти </a:t>
            </a:r>
            <a:r>
              <a:rPr lang="ru-RU" sz="1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Скрипачевой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О.А.</a:t>
            </a:r>
          </a:p>
        </p:txBody>
      </p:sp>
      <p:sp>
        <p:nvSpPr>
          <p:cNvPr id="27" name="object 4"/>
          <p:cNvSpPr txBox="1"/>
          <p:nvPr/>
        </p:nvSpPr>
        <p:spPr>
          <a:xfrm>
            <a:off x="4024298" y="4857760"/>
            <a:ext cx="4275112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  <a:tabLst>
                <a:tab pos="349885" algn="l"/>
              </a:tabLst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конкурс                   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«Палитра мастер-классов     «Этнокультурное образование и воспитание», совместно с ЦСГО</a:t>
            </a:r>
          </a:p>
        </p:txBody>
      </p:sp>
    </p:spTree>
    <p:extLst>
      <p:ext uri="{BB962C8B-B14F-4D97-AF65-F5344CB8AC3E}">
        <p14:creationId xmlns="" xmlns:p14="http://schemas.microsoft.com/office/powerpoint/2010/main" val="169313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3842" y="215265"/>
            <a:ext cx="11623358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algn="ctr">
              <a:lnSpc>
                <a:spcPct val="100000"/>
              </a:lnSpc>
              <a:spcBef>
                <a:spcPts val="100"/>
              </a:spcBef>
            </a:pPr>
            <a:r>
              <a:rPr lang="en-US" sz="2200" b="0" i="1" u="sng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</a:t>
            </a:r>
            <a:r>
              <a:rPr lang="ru-RU" sz="2200" b="0" i="1" u="sng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Обобщение, представление и распространение инновационной деятельности педагогов</a:t>
            </a:r>
            <a:endParaRPr lang="ru-RU" sz="2200" b="0" i="1" u="sng" dirty="0">
              <a:solidFill>
                <a:srgbClr val="66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50" dirty="0"/>
              <a:pPr marL="115570">
                <a:lnSpc>
                  <a:spcPts val="1240"/>
                </a:lnSpc>
              </a:pPr>
              <a:t>8</a:t>
            </a:fld>
            <a:endParaRPr spc="-50" dirty="0"/>
          </a:p>
        </p:txBody>
      </p:sp>
      <p:sp>
        <p:nvSpPr>
          <p:cNvPr id="4" name="object 4"/>
          <p:cNvSpPr txBox="1"/>
          <p:nvPr/>
        </p:nvSpPr>
        <p:spPr>
          <a:xfrm>
            <a:off x="-476296" y="3929066"/>
            <a:ext cx="11223784" cy="11464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2864" b="4979"/>
          <a:stretch/>
        </p:blipFill>
        <p:spPr>
          <a:xfrm>
            <a:off x="809588" y="4357694"/>
            <a:ext cx="2500330" cy="16544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137" t="12621" r="4356"/>
          <a:stretch/>
        </p:blipFill>
        <p:spPr>
          <a:xfrm>
            <a:off x="4381488" y="2000240"/>
            <a:ext cx="2733953" cy="1714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67" t="14445" r="4166" b="11111"/>
          <a:stretch/>
        </p:blipFill>
        <p:spPr>
          <a:xfrm>
            <a:off x="738150" y="2000240"/>
            <a:ext cx="2924156" cy="17337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035" r="6717" b="4445"/>
          <a:stretch/>
        </p:blipFill>
        <p:spPr>
          <a:xfrm>
            <a:off x="6738942" y="4500570"/>
            <a:ext cx="2513007" cy="19827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84" y="4214818"/>
            <a:ext cx="1264925" cy="1928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4826" y="2019909"/>
            <a:ext cx="2786082" cy="17371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Блок-схема: альтернативный процесс 14"/>
          <p:cNvSpPr/>
          <p:nvPr/>
        </p:nvSpPr>
        <p:spPr>
          <a:xfrm>
            <a:off x="595274" y="642918"/>
            <a:ext cx="3643338" cy="428628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482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l">
              <a:spcBef>
                <a:spcPts val="100"/>
              </a:spcBef>
              <a:tabLst>
                <a:tab pos="349885" algn="l"/>
              </a:tabLst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«Зеленый педсовет». </a:t>
            </a: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Блок-схема: альтернативный процесс 16"/>
          <p:cNvSpPr/>
          <p:nvPr/>
        </p:nvSpPr>
        <p:spPr>
          <a:xfrm>
            <a:off x="595274" y="1142984"/>
            <a:ext cx="9644130" cy="785818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482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l">
              <a:spcBef>
                <a:spcPts val="100"/>
              </a:spcBef>
              <a:tabLst>
                <a:tab pos="349885" algn="l"/>
              </a:tabLst>
            </a:pPr>
            <a:endParaRPr lang="ru-RU" sz="22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l">
              <a:spcBef>
                <a:spcPts val="100"/>
              </a:spcBef>
              <a:tabLst>
                <a:tab pos="349885" algn="l"/>
              </a:tabLst>
            </a:pPr>
            <a:r>
              <a:rPr lang="ru-RU" sz="2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предотвращение профессионального выгорания, объединение коллектива для решения общих образовательных проблем в новом формате</a:t>
            </a:r>
          </a:p>
          <a:p>
            <a:pPr marL="12700" algn="l">
              <a:spcBef>
                <a:spcPts val="100"/>
              </a:spcBef>
              <a:tabLst>
                <a:tab pos="349885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Блок-схема: альтернативный процесс 18"/>
          <p:cNvSpPr/>
          <p:nvPr/>
        </p:nvSpPr>
        <p:spPr>
          <a:xfrm>
            <a:off x="595274" y="3643314"/>
            <a:ext cx="10644262" cy="642942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482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l">
              <a:spcBef>
                <a:spcPts val="100"/>
              </a:spcBef>
              <a:tabLst>
                <a:tab pos="349885" algn="l"/>
              </a:tabLst>
            </a:pPr>
            <a:endParaRPr lang="ru-RU" sz="22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l">
              <a:spcBef>
                <a:spcPts val="100"/>
              </a:spcBef>
              <a:tabLst>
                <a:tab pos="349885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Блок-схема: альтернативный процесс 19"/>
          <p:cNvSpPr/>
          <p:nvPr/>
        </p:nvSpPr>
        <p:spPr>
          <a:xfrm>
            <a:off x="9453586" y="4429132"/>
            <a:ext cx="2500330" cy="2143140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482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l">
              <a:spcBef>
                <a:spcPts val="100"/>
              </a:spcBef>
              <a:tabLst>
                <a:tab pos="349885" algn="l"/>
              </a:tabLst>
            </a:pPr>
            <a:endParaRPr lang="ru-RU" sz="22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l">
              <a:spcBef>
                <a:spcPts val="100"/>
              </a:spcBef>
              <a:tabLst>
                <a:tab pos="349885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object 4"/>
          <p:cNvSpPr txBox="1"/>
          <p:nvPr/>
        </p:nvSpPr>
        <p:spPr>
          <a:xfrm>
            <a:off x="666712" y="3571876"/>
            <a:ext cx="10287072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руководителями образовательных организаций-это поиск форм воспитания национальной идентичности учащихся.</a:t>
            </a:r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Блок-схема: альтернативный процесс 22"/>
          <p:cNvSpPr/>
          <p:nvPr/>
        </p:nvSpPr>
        <p:spPr>
          <a:xfrm>
            <a:off x="166646" y="6000768"/>
            <a:ext cx="6500858" cy="678685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482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l">
              <a:spcBef>
                <a:spcPts val="100"/>
              </a:spcBef>
              <a:tabLst>
                <a:tab pos="349885" algn="l"/>
              </a:tabLst>
            </a:pPr>
            <a:endParaRPr lang="ru-RU" sz="22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l">
              <a:spcBef>
                <a:spcPts val="100"/>
              </a:spcBef>
              <a:tabLst>
                <a:tab pos="349885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4"/>
          <p:cNvSpPr txBox="1"/>
          <p:nvPr/>
        </p:nvSpPr>
        <p:spPr>
          <a:xfrm>
            <a:off x="309522" y="6000768"/>
            <a:ext cx="6295146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учителями истории-это практическое знакомство с историей Республики Татарстан.</a:t>
            </a:r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9525024" y="4714884"/>
            <a:ext cx="2500330" cy="1767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молодыми педагогами-это знакомства и объединение в единое педагогическое содружество</a:t>
            </a:r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325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3842" y="215265"/>
            <a:ext cx="11623358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algn="ctr">
              <a:lnSpc>
                <a:spcPct val="100000"/>
              </a:lnSpc>
              <a:spcBef>
                <a:spcPts val="100"/>
              </a:spcBef>
            </a:pPr>
            <a:r>
              <a:rPr lang="en-US" sz="2200" b="0" i="1" u="sng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</a:t>
            </a:r>
            <a:r>
              <a:rPr lang="ru-RU" sz="2200" b="0" i="1" u="sng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Обобщение, представление и распространение инновационной деятельности педагогов</a:t>
            </a:r>
            <a:endParaRPr lang="ru-RU" sz="2200" b="0" i="1" u="sng" dirty="0">
              <a:solidFill>
                <a:srgbClr val="66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50" dirty="0"/>
              <a:pPr marL="115570">
                <a:lnSpc>
                  <a:spcPts val="1240"/>
                </a:lnSpc>
              </a:pPr>
              <a:t>9</a:t>
            </a:fld>
            <a:endParaRPr spc="-50" dirty="0"/>
          </a:p>
        </p:txBody>
      </p:sp>
      <p:sp>
        <p:nvSpPr>
          <p:cNvPr id="6" name="object 4"/>
          <p:cNvSpPr txBox="1"/>
          <p:nvPr/>
        </p:nvSpPr>
        <p:spPr>
          <a:xfrm>
            <a:off x="685800" y="8763000"/>
            <a:ext cx="10976609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Постконкурсное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профессиональное продвижение победителей.</a:t>
            </a: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риверсивное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наставничество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05" b="10000"/>
          <a:stretch/>
        </p:blipFill>
        <p:spPr>
          <a:xfrm>
            <a:off x="1023902" y="3143248"/>
            <a:ext cx="1500198" cy="15493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6667"/>
          <a:stretch/>
        </p:blipFill>
        <p:spPr>
          <a:xfrm>
            <a:off x="3595670" y="3071810"/>
            <a:ext cx="1676411" cy="1714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583"/>
          <a:stretch/>
        </p:blipFill>
        <p:spPr>
          <a:xfrm>
            <a:off x="3309918" y="4857760"/>
            <a:ext cx="2537439" cy="17905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4235" b="11353"/>
          <a:stretch/>
        </p:blipFill>
        <p:spPr>
          <a:xfrm>
            <a:off x="738151" y="4875508"/>
            <a:ext cx="2000264" cy="17169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 descr="C:\Users\раиса\Downloads\173839003604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953520" y="714356"/>
            <a:ext cx="2571768" cy="18847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2" descr="C:\Users\раиса\Downloads\173839592899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025090" y="4071942"/>
            <a:ext cx="1697367" cy="2357454"/>
          </a:xfrm>
          <a:prstGeom prst="rect">
            <a:avLst/>
          </a:prstGeom>
          <a:noFill/>
        </p:spPr>
      </p:pic>
      <p:sp>
        <p:nvSpPr>
          <p:cNvPr id="14" name="Блок-схема: альтернативный процесс 13"/>
          <p:cNvSpPr/>
          <p:nvPr/>
        </p:nvSpPr>
        <p:spPr>
          <a:xfrm>
            <a:off x="7881950" y="2786058"/>
            <a:ext cx="3786214" cy="1428760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482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l">
              <a:spcBef>
                <a:spcPts val="100"/>
              </a:spcBef>
              <a:tabLst>
                <a:tab pos="349885" algn="l"/>
              </a:tabLst>
            </a:pPr>
            <a:endParaRPr lang="ru-RU" sz="22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l">
              <a:spcBef>
                <a:spcPts val="100"/>
              </a:spcBef>
              <a:tabLst>
                <a:tab pos="349885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666712" y="571480"/>
            <a:ext cx="7858180" cy="571504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482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Организация творческих выставок педагогов </a:t>
            </a:r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738150" y="1214422"/>
            <a:ext cx="7000924" cy="1857388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482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l">
              <a:spcBef>
                <a:spcPts val="100"/>
              </a:spcBef>
              <a:tabLst>
                <a:tab pos="349885" algn="l"/>
              </a:tabLst>
            </a:pPr>
            <a:endParaRPr lang="ru-RU" sz="22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object 4"/>
          <p:cNvSpPr txBox="1"/>
          <p:nvPr/>
        </p:nvSpPr>
        <p:spPr>
          <a:xfrm>
            <a:off x="809588" y="500042"/>
            <a:ext cx="6786610" cy="25878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2700" algn="l">
              <a:spcBef>
                <a:spcPts val="100"/>
              </a:spcBef>
              <a:tabLst>
                <a:tab pos="349885" algn="l"/>
              </a:tabLst>
            </a:pPr>
            <a:endParaRPr lang="ru-RU" sz="2000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l">
              <a:spcBef>
                <a:spcPts val="100"/>
              </a:spcBef>
              <a:tabLst>
                <a:tab pos="349885" algn="l"/>
              </a:tabLst>
            </a:pPr>
            <a:r>
              <a:rPr lang="ru-RU" sz="2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</a:p>
          <a:p>
            <a:pPr marL="12700" algn="l">
              <a:spcBef>
                <a:spcPts val="100"/>
              </a:spcBef>
              <a:tabLst>
                <a:tab pos="349885" algn="l"/>
              </a:tabLst>
            </a:pP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эффективный способ распространения педагогического опыта и поощрение учителей;</a:t>
            </a:r>
          </a:p>
          <a:p>
            <a:pPr marL="12700" algn="l">
              <a:spcBef>
                <a:spcPts val="100"/>
              </a:spcBef>
              <a:tabLst>
                <a:tab pos="349885" algn="l"/>
              </a:tabLst>
            </a:pP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-способ вдохновления других педагогов на применение индивидуальных подходов к организации образовательной деятельности</a:t>
            </a:r>
          </a:p>
        </p:txBody>
      </p:sp>
      <p:sp>
        <p:nvSpPr>
          <p:cNvPr id="18" name="Блок-схема: альтернативный процесс 17"/>
          <p:cNvSpPr/>
          <p:nvPr/>
        </p:nvSpPr>
        <p:spPr>
          <a:xfrm>
            <a:off x="6238876" y="4429132"/>
            <a:ext cx="3643338" cy="2214578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482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l">
              <a:spcBef>
                <a:spcPts val="100"/>
              </a:spcBef>
              <a:tabLst>
                <a:tab pos="349885" algn="l"/>
              </a:tabLst>
            </a:pPr>
            <a:endParaRPr lang="ru-RU" sz="22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object 4"/>
          <p:cNvSpPr txBox="1"/>
          <p:nvPr/>
        </p:nvSpPr>
        <p:spPr>
          <a:xfrm>
            <a:off x="7881950" y="2786058"/>
            <a:ext cx="3886200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349885" algn="l"/>
              </a:tabLst>
            </a:pPr>
            <a:r>
              <a:rPr lang="ru-RU" sz="2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Издание информационно-методических сборников по итогам практических семинаров </a:t>
            </a:r>
          </a:p>
        </p:txBody>
      </p:sp>
      <p:sp>
        <p:nvSpPr>
          <p:cNvPr id="20" name="object 4"/>
          <p:cNvSpPr txBox="1"/>
          <p:nvPr/>
        </p:nvSpPr>
        <p:spPr>
          <a:xfrm>
            <a:off x="6381752" y="4572008"/>
            <a:ext cx="3429024" cy="1705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spcBef>
                <a:spcPts val="100"/>
              </a:spcBef>
              <a:tabLst>
                <a:tab pos="349885" algn="l"/>
              </a:tabLst>
            </a:pPr>
            <a:r>
              <a:rPr lang="ru-RU" sz="2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Создание видеороликов, отображающих лучшие педагогические практики,  транслируемые в </a:t>
            </a:r>
            <a:r>
              <a:rPr lang="ru-RU" sz="2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госпаблик</a:t>
            </a:r>
            <a:endParaRPr lang="ru-RU" sz="2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937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806</TotalTime>
  <Words>714</Words>
  <Application>Microsoft Office PowerPoint</Application>
  <PresentationFormat>Произвольный</PresentationFormat>
  <Paragraphs>120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МЕТОДИЧЕСКАЯ КОПИЛКА НОВЫХ ФОРМ РАБОТ  В УСЛОВИЯХ СОВРЕМЕННЫХ ВЫЗОВОВ ОБРАЗОВАНИЯ (ДАЙДЖЕСТ)</vt:lpstr>
      <vt:lpstr>Формы методической работы представлены группами по их основной цели:</vt:lpstr>
      <vt:lpstr>I.Повышение квалификации профессионального мастерства педагогических  работников школы</vt:lpstr>
      <vt:lpstr>I.Повышение квалификации профессионального мастерства педагогических работников</vt:lpstr>
      <vt:lpstr>I.Повышение квалификации профессионального мастерства педагогических работников</vt:lpstr>
      <vt:lpstr>I.Повышение квалификации профессионального мастерства педагогических работников</vt:lpstr>
      <vt:lpstr>II.Обобщение, представление и распространение инновационной деятельности педагогов</vt:lpstr>
      <vt:lpstr>II.Обобщение, представление и распространение инновационной деятельности педагогов</vt:lpstr>
      <vt:lpstr>II.Обобщение, представление и распространение инновационной деятельности педагогов</vt:lpstr>
      <vt:lpstr>III.Формы информационно-методической работы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раиса</cp:lastModifiedBy>
  <cp:revision>75</cp:revision>
  <dcterms:created xsi:type="dcterms:W3CDTF">2025-01-17T07:53:20Z</dcterms:created>
  <dcterms:modified xsi:type="dcterms:W3CDTF">2025-02-03T09:12:35Z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2024-01-15T00:00:00Z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2025-01-17T00:00:00Z</vt:filetime>
  </property>
  <property fmtid="{D5CDD505-2E9C-101B-9397-08002B2CF9AE}" pid="5" name="Producer">
    <vt:lpwstr>iLovePDF</vt:lpwstr>
  </property>
</Properties>
</file>